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" panose="020B0604020202020204" charset="0"/>
      <p:regular r:id="rId27"/>
    </p:embeddedFont>
    <p:embeddedFont>
      <p:font typeface="Roboto Light" panose="020B0604020202020204" charset="0"/>
      <p:regular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CB665-5445-4CDE-A4AE-C2EEB16A1C5C}">
  <a:tblStyle styleId="{DCACB665-5445-4CDE-A4AE-C2EEB16A1C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50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01118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0502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09d49bd19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09d49bd19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437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94692a80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94692a80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9939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9420acdbb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9420acdbb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1854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9420acdb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9420acdb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9237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9a9cffee1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9a9cffee1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948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9420acdbb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9420acdbb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6738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9420acdb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9420acdb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9255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609d49bd19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609d49bd19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0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09d49bd19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09d49bd19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077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09d49bd19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09d49bd19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886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609d49bd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609d49bd1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359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09d49bd19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609d49bd19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921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94692a805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94692a805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6348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594692a80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594692a805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596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609d49bd1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609d49bd1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27079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94692a805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94692a805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0894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4692a805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4692a805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278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09d49bd1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609d49bd1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839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9420acdb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9420acdb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8845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9420acdb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9420acdb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44947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9d49bd1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9d49bd19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039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09d49bd1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09d49bd1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72182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09d49bd19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09d49bd19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549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7rQkTPWW2I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gd.amsterdam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://www.jouwggd.nl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190500"/>
            <a:ext cx="8520600" cy="28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Dinsdag 17 september 2019</a:t>
            </a:r>
            <a:endParaRPr sz="30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Informatieavond ouders/verzorgers leerjaar  1</a:t>
            </a:r>
            <a:endParaRPr sz="30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4800" b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Welkom!</a:t>
            </a:r>
            <a:endParaRPr sz="48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5AC5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4503425" y="3393750"/>
            <a:ext cx="429900" cy="429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5909875" y="3546000"/>
            <a:ext cx="3167400" cy="31674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442550" y="2717400"/>
            <a:ext cx="828600" cy="8286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717400"/>
            <a:ext cx="4042147" cy="227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2"/>
          <p:cNvSpPr/>
          <p:nvPr/>
        </p:nvSpPr>
        <p:spPr>
          <a:xfrm>
            <a:off x="5442550" y="2717400"/>
            <a:ext cx="828600" cy="8286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475225" y="119925"/>
            <a:ext cx="82464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Aandachtspunten leerjaar 1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336925" y="736325"/>
            <a:ext cx="8320200" cy="37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De overstap van de basisschool naar het voortgezet onderwijs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Rekening houden met verschillen: digitaliseren en differentiëren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Determineren havo, vwo &amp; gymnasium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2"/>
          <p:cNvSpPr/>
          <p:nvPr/>
        </p:nvSpPr>
        <p:spPr>
          <a:xfrm>
            <a:off x="-145125" y="3546000"/>
            <a:ext cx="3450600" cy="31674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2"/>
          <p:cNvSpPr/>
          <p:nvPr/>
        </p:nvSpPr>
        <p:spPr>
          <a:xfrm>
            <a:off x="3643975" y="3393750"/>
            <a:ext cx="435300" cy="4299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/>
          <p:nvPr/>
        </p:nvSpPr>
        <p:spPr>
          <a:xfrm>
            <a:off x="188500" y="3607900"/>
            <a:ext cx="428400" cy="4284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3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3"/>
          <p:cNvSpPr txBox="1"/>
          <p:nvPr/>
        </p:nvSpPr>
        <p:spPr>
          <a:xfrm>
            <a:off x="258800" y="121125"/>
            <a:ext cx="8669700" cy="49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Begeleiding en keuze 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AKKU’s (Alkwin Kollege Keuze Uren)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Hulplessen, twee uur per week (vakken, faalangst, Alkwen, Remedial Teaching, enzovoort)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Workshops, 6 keer per jaar, naar eigen keuze (reanimeren, koken, sporten, dansen, handlettering, radio en nog veel meer)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Screeningen Remedial Teaching (signalering lees-, spellings- of rekenproblematiek)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Soms is er meer ondersteuning nodig: bespreking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in het Zorg Advies Team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8087275" y="4185425"/>
            <a:ext cx="841200" cy="8559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237600" y="155200"/>
            <a:ext cx="8637600" cy="49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Onderwijs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We vinden het belangrijk dat onze leerlingen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de ruimte krijgen om te groeien en zich te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ontwikkelen: leren </a:t>
            </a:r>
            <a:r>
              <a:rPr lang="nl" sz="2400" i="1">
                <a:latin typeface="Roboto"/>
                <a:ea typeface="Roboto"/>
                <a:cs typeface="Roboto"/>
                <a:sym typeface="Roboto"/>
              </a:rPr>
              <a:t>leren</a:t>
            </a:r>
            <a:r>
              <a:rPr lang="nl" sz="2400">
                <a:latin typeface="Roboto"/>
                <a:ea typeface="Roboto"/>
                <a:cs typeface="Roboto"/>
                <a:sym typeface="Roboto"/>
              </a:rPr>
              <a:t>!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Actief - Attractief - Adaptief - Ambitieus in een vertrouwde, veilige en uitdagende leer- en werkomgeving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Ontwikkeling naar steeds meer eigenaarschap voor de leerling (van activiteit naar leerdoel)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Didactisch coachen, formatief evalueren, growth mindset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i="1">
                <a:solidFill>
                  <a:srgbClr val="FFD500"/>
                </a:solidFill>
                <a:latin typeface="Roboto"/>
                <a:ea typeface="Roboto"/>
                <a:cs typeface="Roboto"/>
                <a:sym typeface="Roboto"/>
              </a:rPr>
              <a:t>Leren: altijd, overal en van iedereen! </a:t>
            </a:r>
            <a:endParaRPr sz="2400" i="1">
              <a:solidFill>
                <a:srgbClr val="FFD5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2849" y="155198"/>
            <a:ext cx="1849875" cy="22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5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5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0" y="0"/>
            <a:ext cx="9144000" cy="4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Growth Mindset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Gaat over hoe overtuigingen de ontwikkeling van leerlingen kunnen bevorderen of juist belemmeren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Presteren versus leren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Falen: oordelen of ontwikkelen?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Valkuilen: eigen perfectionisme of teveel bescherming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Het woord ‘nog’ is van belang: ‘ik kan het </a:t>
            </a:r>
            <a:r>
              <a:rPr lang="nl" sz="2400" i="1">
                <a:latin typeface="Roboto"/>
                <a:ea typeface="Roboto"/>
                <a:cs typeface="Roboto"/>
                <a:sym typeface="Roboto"/>
              </a:rPr>
              <a:t>nog </a:t>
            </a:r>
            <a:r>
              <a:rPr lang="nl" sz="2400">
                <a:latin typeface="Roboto"/>
                <a:ea typeface="Roboto"/>
                <a:cs typeface="Roboto"/>
                <a:sym typeface="Roboto"/>
              </a:rPr>
              <a:t>niet’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Feedback speelt een belangrijke rol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32004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2743200" lvl="0" indent="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Carol Dweck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7400" y="3326775"/>
            <a:ext cx="3633450" cy="181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279975" y="5875"/>
            <a:ext cx="8671200" cy="5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Growth Mindset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323F4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79" name="Google Shape;179;p26"/>
          <p:cNvGraphicFramePr/>
          <p:nvPr/>
        </p:nvGraphicFramePr>
        <p:xfrm>
          <a:off x="279950" y="718710"/>
          <a:ext cx="6723500" cy="4294450"/>
        </p:xfrm>
        <a:graphic>
          <a:graphicData uri="http://schemas.openxmlformats.org/drawingml/2006/table">
            <a:tbl>
              <a:tblPr>
                <a:noFill/>
                <a:tableStyleId>{DCACB665-5445-4CDE-A4AE-C2EEB16A1C5C}</a:tableStyleId>
              </a:tblPr>
              <a:tblGrid>
                <a:gridCol w="3361750"/>
                <a:gridCol w="3361750"/>
              </a:tblGrid>
              <a:tr h="59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Fixed Mindset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AC5AE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2400">
                          <a:latin typeface="Roboto"/>
                          <a:ea typeface="Roboto"/>
                          <a:cs typeface="Roboto"/>
                          <a:sym typeface="Roboto"/>
                        </a:rPr>
                        <a:t>Growth Mindset</a:t>
                      </a:r>
                      <a:endParaRPr sz="24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AC5AE"/>
                    </a:solidFill>
                  </a:tcPr>
                </a:tc>
              </a:tr>
              <a:tr h="1004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 u="none" strike="noStrike" cap="none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Intelligentie is een vaststaand gegeven (ik moet slim overkomen)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Intelligentie kan groter worden (ik wil meer leren)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Vermijdt uitdagingen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Gaat uitdagingen aan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Geeft snel op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Gaat door bij tegenslagen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Jezelf inzetten heeft geen zin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Jezelf inzetten is de manier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4980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Negeert nuttige kritiek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Leert van kritiek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  <a:tr h="702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Haalt niet alles uit zichzelf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" sz="18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Streeft ernaar alles uit zichzelf te halen</a:t>
                      </a:r>
                      <a:endParaRPr sz="18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4421" y="3876436"/>
            <a:ext cx="1985950" cy="113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7"/>
          <p:cNvSpPr txBox="1"/>
          <p:nvPr/>
        </p:nvSpPr>
        <p:spPr>
          <a:xfrm>
            <a:off x="475225" y="5875"/>
            <a:ext cx="8162400" cy="50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Growth Mindset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Film: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23F4F"/>
              </a:buClr>
              <a:buSzPts val="2800"/>
              <a:buFont typeface="Arial"/>
              <a:buNone/>
            </a:pPr>
            <a:r>
              <a:rPr lang="nl" sz="2800" u="sng">
                <a:solidFill>
                  <a:srgbClr val="0563C1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https://www.youtube.com/watch?v=47rQkTPWW2I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7" name="Google Shape;18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02521" y="2470217"/>
            <a:ext cx="1907813" cy="2542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167725" y="5875"/>
            <a:ext cx="8806800" cy="4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Sociale veiligheid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Anti-pestprotocol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Twee coördinatoren: Marco van Overveld en Elise Daalmeijer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Eerste aanspreekpunt voor personeel en ouders/verzorgers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De mentor is het eerste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aanspreekpunt voor leerlingen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Veel expertise in huis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 i="1">
                <a:latin typeface="Roboto"/>
                <a:ea typeface="Roboto"/>
                <a:cs typeface="Roboto"/>
                <a:sym typeface="Roboto"/>
              </a:rPr>
              <a:t>Samen aangaan!</a:t>
            </a:r>
            <a:endParaRPr sz="2400" i="1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4" name="Google Shape;194;p28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8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5412" y="2705600"/>
            <a:ext cx="1534417" cy="230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6299" y="2707000"/>
            <a:ext cx="1534425" cy="2298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9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9"/>
          <p:cNvSpPr txBox="1"/>
          <p:nvPr/>
        </p:nvSpPr>
        <p:spPr>
          <a:xfrm>
            <a:off x="532075" y="5875"/>
            <a:ext cx="7932900" cy="4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Sociale veiligheid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Mobiele telefoons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Tijdens de lessen in je kluis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Niet filmen of fotograferen zonder toestemming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Samenwerken aan de digitale opvoeding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9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900" y="2937000"/>
            <a:ext cx="3109000" cy="207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2650" y="2937000"/>
            <a:ext cx="1701100" cy="170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30"/>
          <p:cNvSpPr txBox="1"/>
          <p:nvPr/>
        </p:nvSpPr>
        <p:spPr>
          <a:xfrm>
            <a:off x="573050" y="75850"/>
            <a:ext cx="80088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GGD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Gezondheidsonderzoek ‘Jij en je gezondheid’   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Alle leerlingen uit de tweede en vierde klas :  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digitale vragenlijst, wegen/meten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eventueel een gesprek met JGZ op school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GGD stuurt vooraf informatie naar leerlingen en ouders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0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0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650" y="3786746"/>
            <a:ext cx="2708796" cy="12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401425" y="75850"/>
            <a:ext cx="85731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GGD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Ziekteverzuimbegeleiding: MAZL  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edische 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dvisering 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ieke 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eerlingen)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Leerlingen met bovengemiddeld ziekteverzuim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Doel: vroegtijdig begeleiden ter voorkoming langdurige schooluitval en/of voortijdig schoolverlaten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School informeert leerling en ouders over aanmelding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Jeugdarts nodigt leerling en ouders uit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voor gesprek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31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1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6650" y="3786746"/>
            <a:ext cx="2708796" cy="12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5909875" y="3546000"/>
            <a:ext cx="3167400" cy="31674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442550" y="2717400"/>
            <a:ext cx="828600" cy="8286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75225" y="139750"/>
            <a:ext cx="82464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Team leerjaar 1 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(foto?)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713" y="851425"/>
            <a:ext cx="5674573" cy="4203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2"/>
          <p:cNvSpPr txBox="1"/>
          <p:nvPr/>
        </p:nvSpPr>
        <p:spPr>
          <a:xfrm>
            <a:off x="274100" y="75850"/>
            <a:ext cx="8700300" cy="46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GGD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JGZ-team Alkwin Kollege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Gertruud Nap		jeugdverpleegkundige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Malon Luttik		</a:t>
            </a:r>
            <a:r>
              <a:rPr lang="nl" sz="2400">
                <a:latin typeface="Roboto"/>
                <a:ea typeface="Roboto"/>
                <a:cs typeface="Roboto"/>
                <a:sym typeface="Roboto"/>
              </a:rPr>
              <a:t>jeugdverpleegkundige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Anouk Lucas		jeugdarts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Mathilde Buijs	doktersassistente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30"/>
              <a:buFont typeface="Arial"/>
              <a:buNone/>
            </a:pP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60"/>
              <a:buFont typeface="Arial"/>
              <a:buNone/>
            </a:pP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Websites      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www.ggd.amsterdam.nl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●"/>
            </a:pPr>
            <a:r>
              <a:rPr lang="nl" sz="2400" b="1" u="sng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www.JouwGGD.nl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 -  </a:t>
            </a:r>
            <a:r>
              <a:rPr lang="nl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chat voor jongeren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2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6650" y="3786746"/>
            <a:ext cx="2708796" cy="12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3"/>
          <p:cNvSpPr txBox="1"/>
          <p:nvPr/>
        </p:nvSpPr>
        <p:spPr>
          <a:xfrm>
            <a:off x="100" y="232325"/>
            <a:ext cx="91440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 dirty="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Belangrijke data</a:t>
            </a:r>
            <a:endParaRPr sz="3600" dirty="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7 of 8 oktober: STRIK-project (dans/theater)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5 november: Techniekevenement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29 oktober: Excursie Geofort (voor WON-leerlingen)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 smtClean="0">
                <a:latin typeface="Roboto"/>
                <a:ea typeface="Roboto"/>
                <a:cs typeface="Roboto"/>
                <a:sym typeface="Roboto"/>
              </a:rPr>
              <a:t>Brugklasfeest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November: Driehoeksgesprekken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December: Activiteiten in de klas en op school (Sint, Kerst)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Januari: Informatieavond determinatie havo/vwo/gymnasium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9 februari: AKtiedag (SAD)</a:t>
            </a: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Maart: Alkwin Theater Kollektief</a:t>
            </a: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Roboto"/>
              <a:buChar char="●"/>
            </a:pP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April: Gesprekken</a:t>
            </a:r>
            <a:endParaRPr sz="22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Roboto"/>
              <a:buChar char="●"/>
            </a:pPr>
            <a:r>
              <a:rPr lang="nl" sz="2200" dirty="0">
                <a:latin typeface="Roboto"/>
                <a:ea typeface="Roboto"/>
                <a:cs typeface="Roboto"/>
                <a:sym typeface="Roboto"/>
              </a:rPr>
              <a:t>12 mei: Excursie Archeon</a:t>
            </a:r>
            <a:endParaRPr sz="2200" dirty="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dirty="0"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nl" dirty="0">
                <a:latin typeface="Roboto"/>
                <a:ea typeface="Roboto"/>
                <a:cs typeface="Roboto"/>
                <a:sym typeface="Roboto"/>
              </a:rPr>
            </a:br>
            <a:endParaRPr sz="2400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33"/>
          <p:cNvSpPr/>
          <p:nvPr/>
        </p:nvSpPr>
        <p:spPr>
          <a:xfrm>
            <a:off x="7836925" y="3557275"/>
            <a:ext cx="828600" cy="8286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4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4"/>
          <p:cNvSpPr txBox="1"/>
          <p:nvPr/>
        </p:nvSpPr>
        <p:spPr>
          <a:xfrm>
            <a:off x="475225" y="186700"/>
            <a:ext cx="8499300" cy="4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 dirty="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Mentoren en lokalen</a:t>
            </a:r>
            <a:endParaRPr sz="3600" dirty="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 b="1" dirty="0">
                <a:latin typeface="Roboto"/>
                <a:ea typeface="Roboto"/>
                <a:cs typeface="Roboto"/>
                <a:sym typeface="Roboto"/>
              </a:rPr>
              <a:t>Klas	Mentoren						</a:t>
            </a:r>
            <a:r>
              <a:rPr lang="nl" sz="2200" b="1" dirty="0" smtClean="0">
                <a:latin typeface="Roboto"/>
                <a:ea typeface="Roboto"/>
                <a:cs typeface="Roboto"/>
                <a:sym typeface="Roboto"/>
              </a:rPr>
              <a:t>Lokaal</a:t>
            </a:r>
            <a:endParaRPr sz="2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1B: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Helen van der Zwaard &amp; Babette van Miltenburg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105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1D: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Rob van de Merbel &amp; Brenda Arendse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104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1F: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Edmé Oostinga-Flink &amp; Marjolein Porton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106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1G: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Maaike van Beek &amp; Claudia van der Meulen 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107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1M: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Marinka Gooijers &amp; Sander Luijten	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112</a:t>
            </a:r>
            <a:endParaRPr sz="2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4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4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724" y="3542473"/>
            <a:ext cx="2398577" cy="1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5"/>
          <p:cNvSpPr txBox="1"/>
          <p:nvPr/>
        </p:nvSpPr>
        <p:spPr>
          <a:xfrm>
            <a:off x="475225" y="186700"/>
            <a:ext cx="8218500" cy="4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 dirty="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Mentoren en lokalen</a:t>
            </a:r>
            <a:endParaRPr sz="3600" dirty="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200" b="1" dirty="0">
                <a:latin typeface="Roboto"/>
                <a:ea typeface="Roboto"/>
                <a:cs typeface="Roboto"/>
                <a:sym typeface="Roboto"/>
              </a:rPr>
              <a:t>Klas	Mentoren					</a:t>
            </a:r>
            <a:r>
              <a:rPr lang="nl" sz="2200" b="1" dirty="0" smtClean="0">
                <a:latin typeface="Roboto"/>
                <a:ea typeface="Roboto"/>
                <a:cs typeface="Roboto"/>
                <a:sym typeface="Roboto"/>
              </a:rPr>
              <a:t>Lokaal</a:t>
            </a:r>
            <a:endParaRPr sz="2200" b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1A: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	Mireille Kramer 		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101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1C: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Hans Dekker &amp; Janna Overbeek-Bloem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102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1E: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Trix Lachniet &amp; Narkiz Topal 	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110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1H: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Marlies van Dijk &amp; Miranda Heijne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109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200" b="1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1K: 	</a:t>
            </a:r>
            <a:r>
              <a:rPr lang="nl" sz="22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Zahra Faqiri	</a:t>
            </a:r>
            <a:r>
              <a:rPr lang="nl" sz="22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				</a:t>
            </a:r>
            <a:r>
              <a:rPr lang="nl" sz="2200" b="1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111</a:t>
            </a:r>
            <a:endParaRPr sz="2200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8" name="Google Shape;258;p35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5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9724" y="3542473"/>
            <a:ext cx="2398577" cy="1601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6"/>
          <p:cNvSpPr txBox="1"/>
          <p:nvPr/>
        </p:nvSpPr>
        <p:spPr>
          <a:xfrm>
            <a:off x="573050" y="75850"/>
            <a:ext cx="80088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Tot slot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Hartelijk dank voor uw aanwezigheid en een fijne avond!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98500" y="4448800"/>
            <a:ext cx="1936200" cy="1936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6"/>
          <p:cNvSpPr/>
          <p:nvPr/>
        </p:nvSpPr>
        <p:spPr>
          <a:xfrm rot="10800000">
            <a:off x="8058200" y="4091025"/>
            <a:ext cx="916200" cy="916200"/>
          </a:xfrm>
          <a:prstGeom prst="pie">
            <a:avLst>
              <a:gd name="adj1" fmla="val 10780068"/>
              <a:gd name="adj2" fmla="val 1620000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4325" y="1548400"/>
            <a:ext cx="42862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/>
          <p:nvPr/>
        </p:nvSpPr>
        <p:spPr>
          <a:xfrm>
            <a:off x="3182175" y="4097875"/>
            <a:ext cx="288000" cy="28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281275" y="0"/>
            <a:ext cx="86778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Kennismaken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Roboto"/>
                <a:ea typeface="Roboto"/>
                <a:cs typeface="Roboto"/>
                <a:sym typeface="Roboto"/>
              </a:rPr>
              <a:t>Afdelingsleider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Anoek Backer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Roboto"/>
                <a:ea typeface="Roboto"/>
                <a:cs typeface="Roboto"/>
                <a:sym typeface="Roboto"/>
              </a:rPr>
              <a:t>Mentoren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Helen van der Zwaard &amp; Babette van Miltenburg (1B)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Rob van de Merbel &amp; Brenda Arendse (1D)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Edmé Oostinga-Flink &amp; Marjolein Porton (1F)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Maaike van Beek &amp; Claudia van der Meulen (1G)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Marinka Gooijers &amp; Sander Luijten (1M)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5"/>
          <p:cNvSpPr/>
          <p:nvPr/>
        </p:nvSpPr>
        <p:spPr>
          <a:xfrm>
            <a:off x="559075" y="2636975"/>
            <a:ext cx="545100" cy="5592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550" y="582375"/>
            <a:ext cx="3470825" cy="18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3182175" y="4097875"/>
            <a:ext cx="288000" cy="2880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281275" y="0"/>
            <a:ext cx="85389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Kennismaken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Roboto"/>
                <a:ea typeface="Roboto"/>
                <a:cs typeface="Roboto"/>
                <a:sym typeface="Roboto"/>
              </a:rPr>
              <a:t>Afdelingsleider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Anoek Backer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b="1">
                <a:latin typeface="Roboto"/>
                <a:ea typeface="Roboto"/>
                <a:cs typeface="Roboto"/>
                <a:sym typeface="Roboto"/>
              </a:rPr>
              <a:t>Mentoren</a:t>
            </a:r>
            <a:endParaRPr sz="2400"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Mireille Kramer-Hogewoning (1A)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Hans Dekker &amp; Janna Overbeek-Bloem (1C)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Trix Lachniet &amp; Narkiz Topal (1E)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Marlies van Dijk &amp; Miranda Heijne (1H)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Zahra Faqiri (1K)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0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2247925" y="3443725"/>
            <a:ext cx="534300" cy="5343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6550" y="582375"/>
            <a:ext cx="3470825" cy="180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>
            <a:off x="1044650" y="2409000"/>
            <a:ext cx="313800" cy="313800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309100" y="3120450"/>
            <a:ext cx="828600" cy="8286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 txBox="1"/>
          <p:nvPr/>
        </p:nvSpPr>
        <p:spPr>
          <a:xfrm>
            <a:off x="188500" y="238250"/>
            <a:ext cx="8795400" cy="23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Programma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Presentatie in de aula (algemene informatie)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Ontmoeting met de mentor(en) in de klas van uw kind (specifieke informatie)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850" y="2086200"/>
            <a:ext cx="4485202" cy="30572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/>
          <p:nvPr/>
        </p:nvSpPr>
        <p:spPr>
          <a:xfrm>
            <a:off x="5101450" y="3257600"/>
            <a:ext cx="759000" cy="691200"/>
          </a:xfrm>
          <a:prstGeom prst="donut">
            <a:avLst>
              <a:gd name="adj" fmla="val 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188500" y="4185425"/>
            <a:ext cx="2395200" cy="2395200"/>
          </a:xfrm>
          <a:prstGeom prst="donut">
            <a:avLst>
              <a:gd name="adj" fmla="val 15590"/>
            </a:avLst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8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84400" y="3243600"/>
            <a:ext cx="623700" cy="616500"/>
          </a:xfrm>
          <a:prstGeom prst="donut">
            <a:avLst>
              <a:gd name="adj" fmla="val 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708175" y="380850"/>
            <a:ext cx="7673100" cy="44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Echt begonnen op het Alkwin Kollege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Een bijzondere stap!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In vijf of zes jaar groeit uw zoon/dochter van kind naar (bijna) volwassene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Autonomie én verbinding!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Wennen vraagt tijd en vertrouwen...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4569" y="2727169"/>
            <a:ext cx="3474499" cy="2319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8"/>
          <p:cNvSpPr/>
          <p:nvPr/>
        </p:nvSpPr>
        <p:spPr>
          <a:xfrm rot="3243473">
            <a:off x="7358100" y="1330239"/>
            <a:ext cx="429836" cy="417771"/>
          </a:xfrm>
          <a:prstGeom prst="ellipse">
            <a:avLst/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9"/>
          <p:cNvSpPr txBox="1">
            <a:spLocks noGrp="1"/>
          </p:cNvSpPr>
          <p:nvPr>
            <p:ph type="ctrTitle"/>
          </p:nvPr>
        </p:nvSpPr>
        <p:spPr>
          <a:xfrm>
            <a:off x="311700" y="274875"/>
            <a:ext cx="8520600" cy="131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Samenwerking </a:t>
            </a:r>
            <a:endParaRPr sz="3600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leerling - ouder(s)/verzorger(s) - school</a:t>
            </a:r>
            <a:r>
              <a:rPr lang="nl" sz="3600" b="1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3600" b="1">
              <a:solidFill>
                <a:srgbClr val="5AC5AE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rgbClr val="5AC5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 txBox="1"/>
          <p:nvPr/>
        </p:nvSpPr>
        <p:spPr>
          <a:xfrm>
            <a:off x="489200" y="1517500"/>
            <a:ext cx="4415400" cy="3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Partnerschap in de ‘pedagogische driehoek’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Contact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Openheid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Eerlijkheid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Vertrouwen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Vanuit eigen rol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Gezamenlijk belang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600" y="1923433"/>
            <a:ext cx="4415397" cy="30956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311700" y="98425"/>
            <a:ext cx="8520600" cy="75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Informatiebronnen</a:t>
            </a:r>
            <a:endParaRPr sz="1000" b="1">
              <a:solidFill>
                <a:srgbClr val="5AC5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/>
          <p:nvPr/>
        </p:nvSpPr>
        <p:spPr>
          <a:xfrm>
            <a:off x="3484750" y="1088700"/>
            <a:ext cx="5659200" cy="3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Uw zoon/dochter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Gesprekken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Informatieavonden/thema-avonden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(Telefonisch) gesprek op afspraak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Mails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Magister (één papieren rapport)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Rooster-tv is leidend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Website (vooruitzichten)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Classrooms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6675"/>
            <a:ext cx="2624942" cy="372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836925" y="1232475"/>
            <a:ext cx="828600" cy="8394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ctrTitle"/>
          </p:nvPr>
        </p:nvSpPr>
        <p:spPr>
          <a:xfrm>
            <a:off x="311700" y="274875"/>
            <a:ext cx="8520600" cy="83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600">
                <a:solidFill>
                  <a:srgbClr val="5AC5AE"/>
                </a:solidFill>
                <a:latin typeface="Roboto"/>
                <a:ea typeface="Roboto"/>
                <a:cs typeface="Roboto"/>
                <a:sym typeface="Roboto"/>
              </a:rPr>
              <a:t>Contact</a:t>
            </a:r>
            <a:endParaRPr sz="1000" b="1">
              <a:solidFill>
                <a:srgbClr val="5AC5A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21"/>
          <p:cNvSpPr/>
          <p:nvPr/>
        </p:nvSpPr>
        <p:spPr>
          <a:xfrm>
            <a:off x="-357575" y="-378150"/>
            <a:ext cx="759000" cy="759000"/>
          </a:xfrm>
          <a:prstGeom prst="ellipse">
            <a:avLst/>
          </a:prstGeom>
          <a:solidFill>
            <a:srgbClr val="5AC5A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311700" y="1232475"/>
            <a:ext cx="8520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De mentor is het eerste aanspreekpunt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Verzuimbriefjes (orthodontist, huisarts, enzovoort) inleveren bij de receptie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"/>
              <a:buChar char="●"/>
            </a:pPr>
            <a:r>
              <a:rPr lang="nl" sz="2400">
                <a:latin typeface="Roboto"/>
                <a:ea typeface="Roboto"/>
                <a:cs typeface="Roboto"/>
                <a:sym typeface="Roboto"/>
              </a:rPr>
              <a:t>Afdelingsleider (bijzonder verlof, schoolorganisatie)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1"/>
          <p:cNvSpPr/>
          <p:nvPr/>
        </p:nvSpPr>
        <p:spPr>
          <a:xfrm>
            <a:off x="7836925" y="1232475"/>
            <a:ext cx="828600" cy="839400"/>
          </a:xfrm>
          <a:prstGeom prst="donut">
            <a:avLst>
              <a:gd name="adj" fmla="val 15590"/>
            </a:avLst>
          </a:prstGeom>
          <a:solidFill>
            <a:srgbClr val="FFD5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79" y="3465813"/>
            <a:ext cx="2213401" cy="15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2146" y="3048096"/>
            <a:ext cx="1702196" cy="120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25078" y="3465825"/>
            <a:ext cx="1608166" cy="1553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748</Words>
  <Application>Microsoft Office PowerPoint</Application>
  <PresentationFormat>Diavoorstelling (16:9)</PresentationFormat>
  <Paragraphs>220</Paragraphs>
  <Slides>24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9" baseType="lpstr">
      <vt:lpstr>Roboto</vt:lpstr>
      <vt:lpstr>Roboto Light</vt:lpstr>
      <vt:lpstr>Montserrat</vt:lpstr>
      <vt:lpstr>Arial</vt:lpstr>
      <vt:lpstr>Simple Light</vt:lpstr>
      <vt:lpstr>Dinsdag 17 september 2019 Informatieavond ouders/verzorgers leerjaar  1  Welkom!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Samenwerking  leerling - ouder(s)/verzorger(s) - school  </vt:lpstr>
      <vt:lpstr>Informatiebronnen</vt:lpstr>
      <vt:lpstr>Contact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Dinsdag 17 september 2019 Informatieavond ouders/verzorgers leerjaar  1  Welkom!</dc:title>
  <dc:creator>Anoek Backer</dc:creator>
  <cp:lastModifiedBy>Cora Vosters</cp:lastModifiedBy>
  <cp:revision>2</cp:revision>
  <dcterms:modified xsi:type="dcterms:W3CDTF">2019-09-24T13:52:34Z</dcterms:modified>
</cp:coreProperties>
</file>